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49064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783972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114156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449064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 type="body"/>
          </p:nvPr>
        </p:nvSpPr>
        <p:spPr>
          <a:xfrm>
            <a:off x="783972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1141560" y="618480"/>
            <a:ext cx="9905760" cy="6853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49064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783972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body"/>
          </p:nvPr>
        </p:nvSpPr>
        <p:spPr>
          <a:xfrm>
            <a:off x="114156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body"/>
          </p:nvPr>
        </p:nvSpPr>
        <p:spPr>
          <a:xfrm>
            <a:off x="449064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 type="body"/>
          </p:nvPr>
        </p:nvSpPr>
        <p:spPr>
          <a:xfrm>
            <a:off x="783972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subTitle"/>
          </p:nvPr>
        </p:nvSpPr>
        <p:spPr>
          <a:xfrm>
            <a:off x="1141560" y="618480"/>
            <a:ext cx="9905760" cy="6853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6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4" name="PlaceHolder 5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body"/>
          </p:nvPr>
        </p:nvSpPr>
        <p:spPr>
          <a:xfrm>
            <a:off x="449064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 type="body"/>
          </p:nvPr>
        </p:nvSpPr>
        <p:spPr>
          <a:xfrm>
            <a:off x="783972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9" name="PlaceHolder 5"/>
          <p:cNvSpPr>
            <a:spLocks noGrp="1"/>
          </p:cNvSpPr>
          <p:nvPr>
            <p:ph type="body"/>
          </p:nvPr>
        </p:nvSpPr>
        <p:spPr>
          <a:xfrm>
            <a:off x="114156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00" name="PlaceHolder 6"/>
          <p:cNvSpPr>
            <a:spLocks noGrp="1"/>
          </p:cNvSpPr>
          <p:nvPr>
            <p:ph type="body"/>
          </p:nvPr>
        </p:nvSpPr>
        <p:spPr>
          <a:xfrm>
            <a:off x="449064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01" name="PlaceHolder 7"/>
          <p:cNvSpPr>
            <a:spLocks noGrp="1"/>
          </p:cNvSpPr>
          <p:nvPr>
            <p:ph type="body"/>
          </p:nvPr>
        </p:nvSpPr>
        <p:spPr>
          <a:xfrm>
            <a:off x="783972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1141560" y="618480"/>
            <a:ext cx="9905760" cy="6853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1" name="Group 1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" name="Group 2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3" name="CustomShape 3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" name="CustomShape 4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" name="CustomShape 5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" name="CustomShape 6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" name="CustomShape 7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" name="CustomShape 8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" name="CustomShape 9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" name="CustomShape 10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" name="CustomShape 11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" name="CustomShape 12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" name="CustomShape 13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" name="Freeform 14"/>
              <p:cNvSpPr/>
              <p:nvPr/>
            </p:nvSpPr>
            <p:spPr>
              <a:xfrm>
                <a:off x="-4680" y="9360"/>
                <a:ext cx="360" cy="360"/>
              </a:xfrm>
              <a:custGeom>
                <a:avLst/>
                <a:gdLst/>
                <a:ahLst/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ln>
                <a:solidFill>
                  <a:srgbClr val="ffffff"/>
                </a:solidFill>
              </a:ln>
            </p:spPr>
          </p:sp>
          <p:sp>
            <p:nvSpPr>
              <p:cNvPr id="15" name="CustomShape 15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" name="CustomShape 16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" name="CustomShape 17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" name="CustomShape 18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" name="CustomShape 19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" name="CustomShape 20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" name="CustomShape 21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" name="CustomShape 22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" name="CustomShape 23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" name="CustomShape 24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" name="CustomShape 25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" name="CustomShape 26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" name="CustomShape 27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" name="CustomShape 28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" name="CustomShape 29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0" name="Group 30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31" name="CustomShape 31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" name="CustomShape 32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" name="CustomShape 33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" name="CustomShape 34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" name="CustomShape 35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" name="CustomShape 36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" name="CustomShape 37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" name="CustomShape 38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" name="CustomShape 39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" name="CustomShape 40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pic>
        <p:nvPicPr>
          <p:cNvPr id="41" name="Picture 2" descr="\\DROBO-FS\QuickDrops\JB\PPTX NG\Droplets\LightingOverlay.png"/>
          <p:cNvPicPr/>
          <p:nvPr/>
        </p:nvPicPr>
        <p:blipFill>
          <a:blip r:embed="rId4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42" name="Group 41"/>
          <p:cNvGrpSpPr/>
          <p:nvPr/>
        </p:nvGrpSpPr>
        <p:grpSpPr>
          <a:xfrm>
            <a:off x="0" y="0"/>
            <a:ext cx="2304720" cy="6857640"/>
            <a:chOff x="0" y="0"/>
            <a:chExt cx="2304720" cy="6857640"/>
          </a:xfrm>
        </p:grpSpPr>
        <p:sp>
          <p:nvSpPr>
            <p:cNvPr id="43" name="CustomShape 42"/>
            <p:cNvSpPr/>
            <p:nvPr/>
          </p:nvSpPr>
          <p:spPr>
            <a:xfrm>
              <a:off x="1209600" y="468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CustomShape 43"/>
            <p:cNvSpPr/>
            <p:nvPr/>
          </p:nvSpPr>
          <p:spPr>
            <a:xfrm>
              <a:off x="1128600" y="217656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44"/>
            <p:cNvSpPr/>
            <p:nvPr/>
          </p:nvSpPr>
          <p:spPr>
            <a:xfrm>
              <a:off x="1123920" y="40212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45"/>
            <p:cNvSpPr/>
            <p:nvPr/>
          </p:nvSpPr>
          <p:spPr>
            <a:xfrm>
              <a:off x="414360" y="9360"/>
              <a:ext cx="28080" cy="4481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46"/>
            <p:cNvSpPr/>
            <p:nvPr/>
          </p:nvSpPr>
          <p:spPr>
            <a:xfrm>
              <a:off x="333360" y="44816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47"/>
            <p:cNvSpPr/>
            <p:nvPr/>
          </p:nvSpPr>
          <p:spPr>
            <a:xfrm>
              <a:off x="190440" y="9360"/>
              <a:ext cx="151920" cy="90756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48"/>
            <p:cNvSpPr/>
            <p:nvPr/>
          </p:nvSpPr>
          <p:spPr>
            <a:xfrm>
              <a:off x="1290600" y="14400"/>
              <a:ext cx="375840" cy="1801440"/>
            </a:xfrm>
            <a:custGeom>
              <a:avLst/>
              <a:gdLst/>
              <a:ah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49"/>
            <p:cNvSpPr/>
            <p:nvPr/>
          </p:nvSpPr>
          <p:spPr>
            <a:xfrm>
              <a:off x="1600200" y="18018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50"/>
            <p:cNvSpPr/>
            <p:nvPr/>
          </p:nvSpPr>
          <p:spPr>
            <a:xfrm>
              <a:off x="1380960" y="9360"/>
              <a:ext cx="371160" cy="142524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51"/>
            <p:cNvSpPr/>
            <p:nvPr/>
          </p:nvSpPr>
          <p:spPr>
            <a:xfrm>
              <a:off x="1643040" y="0"/>
              <a:ext cx="151920" cy="9126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52"/>
            <p:cNvSpPr/>
            <p:nvPr/>
          </p:nvSpPr>
          <p:spPr>
            <a:xfrm>
              <a:off x="1685880" y="142092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53"/>
            <p:cNvSpPr/>
            <p:nvPr/>
          </p:nvSpPr>
          <p:spPr>
            <a:xfrm>
              <a:off x="1685880" y="9032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54"/>
            <p:cNvSpPr/>
            <p:nvPr/>
          </p:nvSpPr>
          <p:spPr>
            <a:xfrm>
              <a:off x="1743120" y="4680"/>
              <a:ext cx="418680" cy="522000"/>
            </a:xfrm>
            <a:custGeom>
              <a:avLst/>
              <a:gdLst/>
              <a:ah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55"/>
            <p:cNvSpPr/>
            <p:nvPr/>
          </p:nvSpPr>
          <p:spPr>
            <a:xfrm>
              <a:off x="2119320" y="488880"/>
              <a:ext cx="161640" cy="14724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56"/>
            <p:cNvSpPr/>
            <p:nvPr/>
          </p:nvSpPr>
          <p:spPr>
            <a:xfrm>
              <a:off x="952560" y="4680"/>
              <a:ext cx="151920" cy="90756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57"/>
            <p:cNvSpPr/>
            <p:nvPr/>
          </p:nvSpPr>
          <p:spPr>
            <a:xfrm>
              <a:off x="866880" y="9032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58"/>
            <p:cNvSpPr/>
            <p:nvPr/>
          </p:nvSpPr>
          <p:spPr>
            <a:xfrm>
              <a:off x="890640" y="155412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59"/>
            <p:cNvSpPr/>
            <p:nvPr/>
          </p:nvSpPr>
          <p:spPr>
            <a:xfrm>
              <a:off x="738360" y="5622840"/>
              <a:ext cx="337680" cy="1215720"/>
            </a:xfrm>
            <a:custGeom>
              <a:avLst/>
              <a:gdLst/>
              <a:ah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60"/>
            <p:cNvSpPr/>
            <p:nvPr/>
          </p:nvSpPr>
          <p:spPr>
            <a:xfrm>
              <a:off x="647640" y="5479920"/>
              <a:ext cx="156960" cy="156960"/>
            </a:xfrm>
            <a:custGeom>
              <a:avLst/>
              <a:gdLst/>
              <a:ah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CustomShape 61"/>
            <p:cNvSpPr/>
            <p:nvPr/>
          </p:nvSpPr>
          <p:spPr>
            <a:xfrm>
              <a:off x="66600" y="9032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CustomShape 62"/>
            <p:cNvSpPr/>
            <p:nvPr/>
          </p:nvSpPr>
          <p:spPr>
            <a:xfrm>
              <a:off x="0" y="3897360"/>
              <a:ext cx="132840" cy="266400"/>
            </a:xfrm>
            <a:custGeom>
              <a:avLst/>
              <a:gdLst/>
              <a:ah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63"/>
            <p:cNvSpPr/>
            <p:nvPr/>
          </p:nvSpPr>
          <p:spPr>
            <a:xfrm>
              <a:off x="66600" y="414972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64"/>
            <p:cNvSpPr/>
            <p:nvPr/>
          </p:nvSpPr>
          <p:spPr>
            <a:xfrm>
              <a:off x="0" y="1644480"/>
              <a:ext cx="132840" cy="269640"/>
            </a:xfrm>
            <a:custGeom>
              <a:avLst/>
              <a:gdLst/>
              <a:ah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" name="CustomShape 65"/>
            <p:cNvSpPr/>
            <p:nvPr/>
          </p:nvSpPr>
          <p:spPr>
            <a:xfrm>
              <a:off x="66600" y="14684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CustomShape 66"/>
            <p:cNvSpPr/>
            <p:nvPr/>
          </p:nvSpPr>
          <p:spPr>
            <a:xfrm>
              <a:off x="695160" y="4680"/>
              <a:ext cx="309240" cy="1558440"/>
            </a:xfrm>
            <a:custGeom>
              <a:avLst/>
              <a:gdLst/>
              <a:ah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67"/>
            <p:cNvSpPr/>
            <p:nvPr/>
          </p:nvSpPr>
          <p:spPr>
            <a:xfrm>
              <a:off x="57240" y="48816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68"/>
            <p:cNvSpPr/>
            <p:nvPr/>
          </p:nvSpPr>
          <p:spPr>
            <a:xfrm>
              <a:off x="138240" y="5060880"/>
              <a:ext cx="304560" cy="1777680"/>
            </a:xfrm>
            <a:custGeom>
              <a:avLst/>
              <a:gdLst/>
              <a:ah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69"/>
            <p:cNvSpPr/>
            <p:nvPr/>
          </p:nvSpPr>
          <p:spPr>
            <a:xfrm>
              <a:off x="561960" y="643104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70"/>
            <p:cNvSpPr/>
            <p:nvPr/>
          </p:nvSpPr>
          <p:spPr>
            <a:xfrm>
              <a:off x="642960" y="6610320"/>
              <a:ext cx="23400" cy="24264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71"/>
            <p:cNvSpPr/>
            <p:nvPr/>
          </p:nvSpPr>
          <p:spPr>
            <a:xfrm>
              <a:off x="76320" y="643104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72"/>
            <p:cNvSpPr/>
            <p:nvPr/>
          </p:nvSpPr>
          <p:spPr>
            <a:xfrm>
              <a:off x="0" y="5978520"/>
              <a:ext cx="190080" cy="461520"/>
            </a:xfrm>
            <a:custGeom>
              <a:avLst/>
              <a:gdLst/>
              <a:ah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73"/>
            <p:cNvSpPr/>
            <p:nvPr/>
          </p:nvSpPr>
          <p:spPr>
            <a:xfrm>
              <a:off x="1014480" y="1801800"/>
              <a:ext cx="213840" cy="755280"/>
            </a:xfrm>
            <a:custGeom>
              <a:avLst/>
              <a:gdLst/>
              <a:ah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74"/>
            <p:cNvSpPr/>
            <p:nvPr/>
          </p:nvSpPr>
          <p:spPr>
            <a:xfrm>
              <a:off x="938160" y="2548080"/>
              <a:ext cx="166320" cy="159840"/>
            </a:xfrm>
            <a:custGeom>
              <a:avLst/>
              <a:gdLst/>
              <a:ah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75"/>
            <p:cNvSpPr/>
            <p:nvPr/>
          </p:nvSpPr>
          <p:spPr>
            <a:xfrm>
              <a:off x="595440" y="4680"/>
              <a:ext cx="637920" cy="4025520"/>
            </a:xfrm>
            <a:custGeom>
              <a:avLst/>
              <a:gdLst/>
              <a:ah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76"/>
            <p:cNvSpPr/>
            <p:nvPr/>
          </p:nvSpPr>
          <p:spPr>
            <a:xfrm>
              <a:off x="1224000" y="1382760"/>
              <a:ext cx="142560" cy="47592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77"/>
            <p:cNvSpPr/>
            <p:nvPr/>
          </p:nvSpPr>
          <p:spPr>
            <a:xfrm>
              <a:off x="1300320" y="1849320"/>
              <a:ext cx="109080" cy="10764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CustomShape 78"/>
            <p:cNvSpPr/>
            <p:nvPr/>
          </p:nvSpPr>
          <p:spPr>
            <a:xfrm>
              <a:off x="281160" y="3417840"/>
              <a:ext cx="142560" cy="474480"/>
            </a:xfrm>
            <a:custGeom>
              <a:avLst/>
              <a:gdLst/>
              <a:ah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CustomShape 79"/>
            <p:cNvSpPr/>
            <p:nvPr/>
          </p:nvSpPr>
          <p:spPr>
            <a:xfrm>
              <a:off x="237960" y="3882960"/>
              <a:ext cx="109080" cy="10908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80"/>
            <p:cNvSpPr/>
            <p:nvPr/>
          </p:nvSpPr>
          <p:spPr>
            <a:xfrm>
              <a:off x="4680" y="2166840"/>
              <a:ext cx="114120" cy="452160"/>
            </a:xfrm>
            <a:custGeom>
              <a:avLst/>
              <a:gdLst/>
              <a:ah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CustomShape 81"/>
            <p:cNvSpPr/>
            <p:nvPr/>
          </p:nvSpPr>
          <p:spPr>
            <a:xfrm>
              <a:off x="52560" y="2066760"/>
              <a:ext cx="109080" cy="10908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CustomShape 82"/>
            <p:cNvSpPr/>
            <p:nvPr/>
          </p:nvSpPr>
          <p:spPr>
            <a:xfrm>
              <a:off x="1228680" y="466236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CustomShape 83"/>
            <p:cNvSpPr/>
            <p:nvPr/>
          </p:nvSpPr>
          <p:spPr>
            <a:xfrm>
              <a:off x="1319040" y="5041800"/>
              <a:ext cx="371160" cy="1801440"/>
            </a:xfrm>
            <a:custGeom>
              <a:avLst/>
              <a:gdLst/>
              <a:ah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CustomShape 84"/>
            <p:cNvSpPr/>
            <p:nvPr/>
          </p:nvSpPr>
          <p:spPr>
            <a:xfrm>
              <a:off x="1147680" y="44816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85"/>
            <p:cNvSpPr/>
            <p:nvPr/>
          </p:nvSpPr>
          <p:spPr>
            <a:xfrm>
              <a:off x="819000" y="3983040"/>
              <a:ext cx="347400" cy="2860200"/>
            </a:xfrm>
            <a:custGeom>
              <a:avLst/>
              <a:gdLst/>
              <a:ah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86"/>
            <p:cNvSpPr/>
            <p:nvPr/>
          </p:nvSpPr>
          <p:spPr>
            <a:xfrm>
              <a:off x="728640" y="380700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87"/>
            <p:cNvSpPr/>
            <p:nvPr/>
          </p:nvSpPr>
          <p:spPr>
            <a:xfrm>
              <a:off x="1623960" y="48672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88"/>
            <p:cNvSpPr/>
            <p:nvPr/>
          </p:nvSpPr>
          <p:spPr>
            <a:xfrm>
              <a:off x="1405080" y="5423040"/>
              <a:ext cx="371160" cy="142524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89"/>
            <p:cNvSpPr/>
            <p:nvPr/>
          </p:nvSpPr>
          <p:spPr>
            <a:xfrm>
              <a:off x="1666800" y="5945040"/>
              <a:ext cx="151920" cy="9126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90"/>
            <p:cNvSpPr/>
            <p:nvPr/>
          </p:nvSpPr>
          <p:spPr>
            <a:xfrm>
              <a:off x="1709640" y="52466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CustomShape 91"/>
            <p:cNvSpPr/>
            <p:nvPr/>
          </p:nvSpPr>
          <p:spPr>
            <a:xfrm>
              <a:off x="1709640" y="576432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CustomShape 92"/>
            <p:cNvSpPr/>
            <p:nvPr/>
          </p:nvSpPr>
          <p:spPr>
            <a:xfrm>
              <a:off x="1766880" y="6330960"/>
              <a:ext cx="418680" cy="526680"/>
            </a:xfrm>
            <a:custGeom>
              <a:avLst/>
              <a:gdLst/>
              <a:ah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93"/>
            <p:cNvSpPr/>
            <p:nvPr/>
          </p:nvSpPr>
          <p:spPr>
            <a:xfrm>
              <a:off x="2147760" y="6221520"/>
              <a:ext cx="156960" cy="14724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" name="CustomShape 94"/>
            <p:cNvSpPr/>
            <p:nvPr/>
          </p:nvSpPr>
          <p:spPr>
            <a:xfrm>
              <a:off x="504720" y="9360"/>
              <a:ext cx="232920" cy="5103360"/>
            </a:xfrm>
            <a:custGeom>
              <a:avLst/>
              <a:gdLst/>
              <a:ah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" name="CustomShape 95"/>
            <p:cNvSpPr/>
            <p:nvPr/>
          </p:nvSpPr>
          <p:spPr>
            <a:xfrm>
              <a:off x="633240" y="5103720"/>
              <a:ext cx="185400" cy="185400"/>
            </a:xfrm>
            <a:custGeom>
              <a:avLst/>
              <a:gdLst/>
              <a:ah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7" name="PlaceHolder 96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fr-FR" sz="4800" spc="-1" strike="noStrike" cap="all">
                <a:solidFill>
                  <a:srgbClr val="ffffff"/>
                </a:solidFill>
                <a:latin typeface="Tw Cen MT"/>
              </a:rPr>
              <a:t>Modifiez le style du titre</a:t>
            </a:r>
            <a:endParaRPr b="0" lang="en-US" sz="4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98" name="PlaceHolder 97"/>
          <p:cNvSpPr>
            <a:spLocks noGrp="1"/>
          </p:cNvSpPr>
          <p:nvPr>
            <p:ph type="dt"/>
          </p:nvPr>
        </p:nvSpPr>
        <p:spPr>
          <a:xfrm>
            <a:off x="7077600" y="541008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92AD726-9008-4EE3-A9A4-7264B390B95C}" type="datetime">
              <a:rPr b="0" lang="fr-FR" sz="1050" spc="-1" strike="noStrike">
                <a:solidFill>
                  <a:srgbClr val="ffffff"/>
                </a:solidFill>
                <a:latin typeface="Tw Cen MT"/>
              </a:rPr>
              <a:t>07/09/2021</a:t>
            </a:fld>
            <a:endParaRPr b="0" lang="fr-FR" sz="1050" spc="-1" strike="noStrike">
              <a:latin typeface="Times New Roman"/>
            </a:endParaRPr>
          </a:p>
        </p:txBody>
      </p:sp>
      <p:sp>
        <p:nvSpPr>
          <p:cNvPr id="99" name="PlaceHolder 98"/>
          <p:cNvSpPr>
            <a:spLocks noGrp="1"/>
          </p:cNvSpPr>
          <p:nvPr>
            <p:ph type="ftr"/>
          </p:nvPr>
        </p:nvSpPr>
        <p:spPr>
          <a:xfrm>
            <a:off x="1876320" y="5410080"/>
            <a:ext cx="51246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100" name="PlaceHolder 99"/>
          <p:cNvSpPr>
            <a:spLocks noGrp="1"/>
          </p:cNvSpPr>
          <p:nvPr>
            <p:ph type="sldNum"/>
          </p:nvPr>
        </p:nvSpPr>
        <p:spPr>
          <a:xfrm>
            <a:off x="9896760" y="5410080"/>
            <a:ext cx="7707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14D05DF-75B1-4ED9-A14C-08FB82B99560}" type="slidenum">
              <a:rPr b="0" lang="fr-FR" sz="1050" spc="-1" strike="noStrike">
                <a:solidFill>
                  <a:srgbClr val="ffffff"/>
                </a:solidFill>
                <a:latin typeface="Tw Cen MT"/>
              </a:rPr>
              <a:t>&lt;numéro&gt;</a:t>
            </a:fld>
            <a:endParaRPr b="0" lang="fr-FR" sz="1050" spc="-1" strike="noStrike">
              <a:latin typeface="Times New Roman"/>
            </a:endParaRPr>
          </a:p>
        </p:txBody>
      </p:sp>
      <p:sp>
        <p:nvSpPr>
          <p:cNvPr id="101" name="PlaceHolder 10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Cliquez pour éditer le format du plan de texte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Second niveau de plan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Troisième niveau de plan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Quatrième niveau de plan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Cinquième niveau de plan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Sixième niveau de plan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Septième niveau de plan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139" name="Group 1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140" name="Group 2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141" name="CustomShape 3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2" name="CustomShape 4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3" name="CustomShape 5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4" name="CustomShape 6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5" name="CustomShape 7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6" name="CustomShape 8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7" name="CustomShape 9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8" name="CustomShape 10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9" name="CustomShape 11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0" name="CustomShape 12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1" name="CustomShape 13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2" name="Freeform 14"/>
              <p:cNvSpPr/>
              <p:nvPr/>
            </p:nvSpPr>
            <p:spPr>
              <a:xfrm>
                <a:off x="-4680" y="9360"/>
                <a:ext cx="360" cy="360"/>
              </a:xfrm>
              <a:custGeom>
                <a:avLst/>
                <a:gdLst/>
                <a:ahLst/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ln>
                <a:solidFill>
                  <a:srgbClr val="ffffff"/>
                </a:solidFill>
              </a:ln>
            </p:spPr>
          </p:sp>
          <p:sp>
            <p:nvSpPr>
              <p:cNvPr id="153" name="CustomShape 15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4" name="CustomShape 16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5" name="CustomShape 17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6" name="CustomShape 18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7" name="CustomShape 19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8" name="CustomShape 20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9" name="CustomShape 21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0" name="CustomShape 22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1" name="CustomShape 23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2" name="CustomShape 24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3" name="CustomShape 25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4" name="CustomShape 26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5" name="CustomShape 27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6" name="CustomShape 28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7" name="CustomShape 29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68" name="Group 30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169" name="CustomShape 31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0" name="CustomShape 32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1" name="CustomShape 33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2" name="CustomShape 34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3" name="CustomShape 35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4" name="CustomShape 36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5" name="CustomShape 37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6" name="CustomShape 38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7" name="CustomShape 39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8" name="CustomShape 40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79" name="PlaceHolder 4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Modifiez le style du titre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0" name="PlaceHolder 4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Cliquez pour modifier les styles du texte du masque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fr-FR" sz="2000" spc="-1" strike="noStrike">
                <a:solidFill>
                  <a:srgbClr val="ffffff"/>
                </a:solidFill>
                <a:latin typeface="Tw Cen MT"/>
              </a:rPr>
              <a:t>Deuxième niveau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Troisième niveau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fr-FR" sz="1600" spc="-1" strike="noStrike">
                <a:solidFill>
                  <a:srgbClr val="ffffff"/>
                </a:solidFill>
                <a:latin typeface="Tw Cen MT"/>
              </a:rPr>
              <a:t>Quatrième niveau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fr-FR" sz="1600" spc="-1" strike="noStrike">
                <a:solidFill>
                  <a:srgbClr val="ffffff"/>
                </a:solidFill>
                <a:latin typeface="Tw Cen MT"/>
              </a:rPr>
              <a:t>Cinquième niveau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1" name="PlaceHolder 43"/>
          <p:cNvSpPr>
            <a:spLocks noGrp="1"/>
          </p:cNvSpPr>
          <p:nvPr>
            <p:ph type="dt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5C3EDF4-D9CF-421C-ABB0-D16DC22E079C}" type="datetime">
              <a:rPr b="0" lang="fr-FR" sz="1050" spc="-1" strike="noStrike">
                <a:solidFill>
                  <a:srgbClr val="ffffff"/>
                </a:solidFill>
                <a:latin typeface="Tw Cen MT"/>
              </a:rPr>
              <a:t>07/09/2021</a:t>
            </a:fld>
            <a:endParaRPr b="0" lang="fr-FR" sz="1050" spc="-1" strike="noStrike">
              <a:latin typeface="Times New Roman"/>
            </a:endParaRPr>
          </a:p>
        </p:txBody>
      </p:sp>
      <p:sp>
        <p:nvSpPr>
          <p:cNvPr id="182" name="PlaceHolder 44"/>
          <p:cNvSpPr>
            <a:spLocks noGrp="1"/>
          </p:cNvSpPr>
          <p:nvPr>
            <p:ph type="ftr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183" name="PlaceHolder 45"/>
          <p:cNvSpPr>
            <a:spLocks noGrp="1"/>
          </p:cNvSpPr>
          <p:nvPr>
            <p:ph type="sldNum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9E96D2D-DDE9-4898-8527-446A599FEF88}" type="slidenum">
              <a:rPr b="0" lang="fr-FR" sz="1050" spc="-1" strike="noStrike">
                <a:solidFill>
                  <a:srgbClr val="ffffff"/>
                </a:solidFill>
                <a:latin typeface="Tw Cen MT"/>
              </a:rPr>
              <a:t>&lt;numéro&gt;</a:t>
            </a:fld>
            <a:endParaRPr b="0" lang="fr-FR" sz="105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221" name="Group 1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22" name="Group 2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223" name="CustomShape 3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4" name="CustomShape 4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5" name="CustomShape 5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6" name="CustomShape 6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7" name="CustomShape 7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8" name="CustomShape 8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9" name="CustomShape 9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0" name="CustomShape 10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1" name="CustomShape 11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2" name="CustomShape 12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3" name="CustomShape 13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4" name="Freeform 14"/>
              <p:cNvSpPr/>
              <p:nvPr/>
            </p:nvSpPr>
            <p:spPr>
              <a:xfrm>
                <a:off x="-4680" y="9360"/>
                <a:ext cx="360" cy="360"/>
              </a:xfrm>
              <a:custGeom>
                <a:avLst/>
                <a:gdLst/>
                <a:ahLst/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ln>
                <a:solidFill>
                  <a:srgbClr val="ffffff"/>
                </a:solidFill>
              </a:ln>
            </p:spPr>
          </p:sp>
          <p:sp>
            <p:nvSpPr>
              <p:cNvPr id="235" name="CustomShape 15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6" name="CustomShape 16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" name="CustomShape 17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8" name="CustomShape 18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9" name="CustomShape 19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0" name="CustomShape 20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1" name="CustomShape 21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2" name="CustomShape 22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3" name="CustomShape 23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" name="CustomShape 24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" name="CustomShape 25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6" name="CustomShape 26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7" name="CustomShape 27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8" name="CustomShape 28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9" name="CustomShape 29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250" name="Group 30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251" name="CustomShape 31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" name="CustomShape 32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" name="CustomShape 33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4" name="CustomShape 34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5" name="CustomShape 35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6" name="CustomShape 36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7" name="CustomShape 37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8" name="CustomShape 38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9" name="CustomShape 39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0" name="CustomShape 40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261" name="PlaceHolder 41"/>
          <p:cNvSpPr>
            <a:spLocks noGrp="1"/>
          </p:cNvSpPr>
          <p:nvPr>
            <p:ph type="dt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B0316F6-D60E-4A9B-9034-395205679D8F}" type="datetime">
              <a:rPr b="0" lang="fr-FR" sz="1050" spc="-1" strike="noStrike">
                <a:solidFill>
                  <a:srgbClr val="ffffff"/>
                </a:solidFill>
                <a:latin typeface="Tw Cen MT"/>
              </a:rPr>
              <a:t>07/09/2021</a:t>
            </a:fld>
            <a:endParaRPr b="0" lang="fr-FR" sz="1050" spc="-1" strike="noStrike">
              <a:latin typeface="Times New Roman"/>
            </a:endParaRPr>
          </a:p>
        </p:txBody>
      </p:sp>
      <p:sp>
        <p:nvSpPr>
          <p:cNvPr id="262" name="PlaceHolder 42"/>
          <p:cNvSpPr>
            <a:spLocks noGrp="1"/>
          </p:cNvSpPr>
          <p:nvPr>
            <p:ph type="ftr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263" name="PlaceHolder 43"/>
          <p:cNvSpPr>
            <a:spLocks noGrp="1"/>
          </p:cNvSpPr>
          <p:nvPr>
            <p:ph type="sldNum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AF4007F-CF2B-4EA2-8060-B048A1933334}" type="slidenum">
              <a:rPr b="0" lang="fr-FR" sz="1050" spc="-1" strike="noStrike">
                <a:solidFill>
                  <a:srgbClr val="ffffff"/>
                </a:solidFill>
                <a:latin typeface="Tw Cen MT"/>
              </a:rPr>
              <a:t>&lt;numéro&gt;</a:t>
            </a:fld>
            <a:endParaRPr b="0" lang="fr-FR" sz="1050" spc="-1" strike="noStrike">
              <a:latin typeface="Times New Roman"/>
            </a:endParaRPr>
          </a:p>
        </p:txBody>
      </p:sp>
      <p:sp>
        <p:nvSpPr>
          <p:cNvPr id="264" name="PlaceHolder 4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Cliquez pour éditer le format du texte-titre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65" name="PlaceHolder 4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Cliquez pour éditer le format du plan de texte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Second niveau de plan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Troisième niveau de plan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Quatrième niveau de plan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Cinquième niveau de plan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Sixième niveau de plan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Septième niveau de plan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://www.santepubliquefrance.fr/" TargetMode="External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1523880" y="2152080"/>
            <a:ext cx="9143280" cy="238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81000"/>
          </a:bodyPr>
          <a:p>
            <a:pPr algn="ctr">
              <a:lnSpc>
                <a:spcPct val="90000"/>
              </a:lnSpc>
            </a:pPr>
            <a:r>
              <a:rPr b="1" lang="fr-FR" sz="4800" spc="-1" strike="noStrike" cap="all">
                <a:solidFill>
                  <a:srgbClr val="ffffff"/>
                </a:solidFill>
                <a:latin typeface="Tw Cen MT"/>
              </a:rPr>
              <a:t>Projet 3 : </a:t>
            </a:r>
            <a:r>
              <a:rPr b="1" lang="fr-FR" sz="4800" spc="-1" strike="noStrike">
                <a:solidFill>
                  <a:srgbClr val="ffffff"/>
                </a:solidFill>
                <a:latin typeface="Montserrat"/>
              </a:rPr>
              <a:t>Concevez une application au service de la santé publique</a:t>
            </a:r>
            <a:br/>
            <a:endParaRPr b="0" lang="fr-FR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Concept de l’application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26" name="TextShape 2"/>
          <p:cNvSpPr txBox="1"/>
          <p:nvPr/>
        </p:nvSpPr>
        <p:spPr>
          <a:xfrm>
            <a:off x="1130400" y="2249640"/>
            <a:ext cx="9905760" cy="3541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Correction des valeurs en erreur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Détermination des nutriscores manquants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2103840" y="3116160"/>
            <a:ext cx="1881720" cy="10029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DATA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28" name="CustomShape 4"/>
          <p:cNvSpPr/>
          <p:nvPr/>
        </p:nvSpPr>
        <p:spPr>
          <a:xfrm>
            <a:off x="4581000" y="3429000"/>
            <a:ext cx="1514880" cy="3704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CustomShape 5"/>
          <p:cNvSpPr/>
          <p:nvPr/>
        </p:nvSpPr>
        <p:spPr>
          <a:xfrm>
            <a:off x="6447960" y="2305800"/>
            <a:ext cx="2266920" cy="951120"/>
          </a:xfrm>
          <a:prstGeom prst="triangle">
            <a:avLst>
              <a:gd name="adj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0" bIns="45000">
            <a:no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Correction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330" name="Image 10" descr=""/>
          <p:cNvPicPr/>
          <p:nvPr/>
        </p:nvPicPr>
        <p:blipFill>
          <a:blip r:embed="rId1"/>
          <a:stretch/>
        </p:blipFill>
        <p:spPr>
          <a:xfrm>
            <a:off x="6750720" y="3279600"/>
            <a:ext cx="1661400" cy="1331640"/>
          </a:xfrm>
          <a:prstGeom prst="rect">
            <a:avLst/>
          </a:prstGeom>
          <a:ln>
            <a:noFill/>
          </a:ln>
        </p:spPr>
      </p:pic>
      <p:sp>
        <p:nvSpPr>
          <p:cNvPr id="331" name="CustomShape 6"/>
          <p:cNvSpPr/>
          <p:nvPr/>
        </p:nvSpPr>
        <p:spPr>
          <a:xfrm>
            <a:off x="7257960" y="4743360"/>
            <a:ext cx="732960" cy="59004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7"/>
          <p:cNvSpPr/>
          <p:nvPr/>
        </p:nvSpPr>
        <p:spPr>
          <a:xfrm>
            <a:off x="7360560" y="5591160"/>
            <a:ext cx="1927440" cy="951120"/>
          </a:xfrm>
          <a:prstGeom prst="round2DiagRect">
            <a:avLst>
              <a:gd name="adj1" fmla="val 16667"/>
              <a:gd name="adj2" fmla="val 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KNN détermination nutriscore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33" name="CustomShape 8"/>
          <p:cNvSpPr/>
          <p:nvPr/>
        </p:nvSpPr>
        <p:spPr>
          <a:xfrm rot="10800000">
            <a:off x="4581000" y="5923800"/>
            <a:ext cx="1514880" cy="3704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9"/>
          <p:cNvSpPr/>
          <p:nvPr/>
        </p:nvSpPr>
        <p:spPr>
          <a:xfrm>
            <a:off x="2103840" y="5547960"/>
            <a:ext cx="1881720" cy="10029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DATA nutriscore complété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35" name="CustomShape 10"/>
          <p:cNvSpPr/>
          <p:nvPr/>
        </p:nvSpPr>
        <p:spPr>
          <a:xfrm>
            <a:off x="9096480" y="3495600"/>
            <a:ext cx="24390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Automatisation des corrections via boucles imbriquées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336" name="Image 19" descr=""/>
          <p:cNvPicPr/>
          <p:nvPr/>
        </p:nvPicPr>
        <p:blipFill>
          <a:blip r:embed="rId2"/>
          <a:stretch/>
        </p:blipFill>
        <p:spPr>
          <a:xfrm>
            <a:off x="6228720" y="5049720"/>
            <a:ext cx="958320" cy="1807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Analyses des variables candidates au KNN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38" name="Image 4" descr=""/>
          <p:cNvPicPr/>
          <p:nvPr/>
        </p:nvPicPr>
        <p:blipFill>
          <a:blip r:embed="rId1"/>
          <a:stretch/>
        </p:blipFill>
        <p:spPr>
          <a:xfrm>
            <a:off x="1014480" y="2097000"/>
            <a:ext cx="4773600" cy="3628800"/>
          </a:xfrm>
          <a:prstGeom prst="rect">
            <a:avLst/>
          </a:prstGeom>
          <a:ln>
            <a:noFill/>
          </a:ln>
        </p:spPr>
      </p:pic>
      <p:pic>
        <p:nvPicPr>
          <p:cNvPr id="339" name="Image 6" descr=""/>
          <p:cNvPicPr/>
          <p:nvPr/>
        </p:nvPicPr>
        <p:blipFill>
          <a:blip r:embed="rId2"/>
          <a:stretch/>
        </p:blipFill>
        <p:spPr>
          <a:xfrm>
            <a:off x="6456240" y="2097000"/>
            <a:ext cx="4866840" cy="3628800"/>
          </a:xfrm>
          <a:prstGeom prst="rect">
            <a:avLst/>
          </a:prstGeom>
          <a:ln>
            <a:noFill/>
          </a:ln>
        </p:spPr>
      </p:pic>
      <p:sp>
        <p:nvSpPr>
          <p:cNvPr id="340" name="CustomShape 2"/>
          <p:cNvSpPr/>
          <p:nvPr/>
        </p:nvSpPr>
        <p:spPr>
          <a:xfrm>
            <a:off x="1600200" y="5972040"/>
            <a:ext cx="880092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Variables les plus à même de classer les produits :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Wingdings"/>
              </a:rPr>
              <a:t></a:t>
            </a: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 </a:t>
            </a: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Energy_100g, Ratio_saturated_fat(%), Carbohydrates_100g, Sugars_100g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Matrice des corrélations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42" name="Image 4" descr=""/>
          <p:cNvPicPr/>
          <p:nvPr/>
        </p:nvPicPr>
        <p:blipFill>
          <a:blip r:embed="rId1"/>
          <a:stretch/>
        </p:blipFill>
        <p:spPr>
          <a:xfrm>
            <a:off x="1141560" y="2097000"/>
            <a:ext cx="5049360" cy="4601160"/>
          </a:xfrm>
          <a:prstGeom prst="rect">
            <a:avLst/>
          </a:prstGeom>
          <a:ln>
            <a:noFill/>
          </a:ln>
        </p:spPr>
      </p:pic>
      <p:sp>
        <p:nvSpPr>
          <p:cNvPr id="343" name="CustomShape 2"/>
          <p:cNvSpPr/>
          <p:nvPr/>
        </p:nvSpPr>
        <p:spPr>
          <a:xfrm>
            <a:off x="6732720" y="3813840"/>
            <a:ext cx="4314600" cy="200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Substitution salt_100g et sodium_100g</a:t>
            </a:r>
            <a:endParaRPr b="0" lang="fr-FR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Trois variables « fruit » sont substituables</a:t>
            </a:r>
            <a:endParaRPr b="0" lang="fr-FR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Sugars_110g et Carbohydrates_100g fortement corrélées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ACP - compostantes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45" name="Image 4" descr=""/>
          <p:cNvPicPr/>
          <p:nvPr/>
        </p:nvPicPr>
        <p:blipFill>
          <a:blip r:embed="rId1"/>
          <a:stretch/>
        </p:blipFill>
        <p:spPr>
          <a:xfrm>
            <a:off x="1141560" y="2097000"/>
            <a:ext cx="2787120" cy="2199960"/>
          </a:xfrm>
          <a:prstGeom prst="rect">
            <a:avLst/>
          </a:prstGeom>
          <a:ln>
            <a:noFill/>
          </a:ln>
        </p:spPr>
      </p:pic>
      <p:sp>
        <p:nvSpPr>
          <p:cNvPr id="346" name="CustomShape 2"/>
          <p:cNvSpPr/>
          <p:nvPr/>
        </p:nvSpPr>
        <p:spPr>
          <a:xfrm>
            <a:off x="1141560" y="4915080"/>
            <a:ext cx="278712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Chaque composante égale en représentation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347" name="Image 7" descr=""/>
          <p:cNvPicPr/>
          <p:nvPr/>
        </p:nvPicPr>
        <p:blipFill>
          <a:blip r:embed="rId2"/>
          <a:stretch/>
        </p:blipFill>
        <p:spPr>
          <a:xfrm>
            <a:off x="4314960" y="2097000"/>
            <a:ext cx="7600680" cy="1904760"/>
          </a:xfrm>
          <a:prstGeom prst="rect">
            <a:avLst/>
          </a:prstGeom>
          <a:ln>
            <a:noFill/>
          </a:ln>
        </p:spPr>
      </p:pic>
      <p:sp>
        <p:nvSpPr>
          <p:cNvPr id="348" name="CustomShape 3"/>
          <p:cNvSpPr/>
          <p:nvPr/>
        </p:nvSpPr>
        <p:spPr>
          <a:xfrm>
            <a:off x="5524560" y="4819680"/>
            <a:ext cx="48002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1 composante = 1 variable</a:t>
            </a:r>
            <a:endParaRPr b="0" lang="fr-F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Produits très hétéroclites 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ACP - représentation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50" name="Image 4" descr=""/>
          <p:cNvPicPr/>
          <p:nvPr/>
        </p:nvPicPr>
        <p:blipFill>
          <a:blip r:embed="rId1"/>
          <a:stretch/>
        </p:blipFill>
        <p:spPr>
          <a:xfrm>
            <a:off x="1544040" y="2097000"/>
            <a:ext cx="3656160" cy="3212280"/>
          </a:xfrm>
          <a:prstGeom prst="rect">
            <a:avLst/>
          </a:prstGeom>
          <a:ln>
            <a:noFill/>
          </a:ln>
        </p:spPr>
      </p:pic>
      <p:pic>
        <p:nvPicPr>
          <p:cNvPr id="351" name="Image 6" descr=""/>
          <p:cNvPicPr/>
          <p:nvPr/>
        </p:nvPicPr>
        <p:blipFill>
          <a:blip r:embed="rId2"/>
          <a:stretch/>
        </p:blipFill>
        <p:spPr>
          <a:xfrm>
            <a:off x="6991200" y="2075400"/>
            <a:ext cx="3656160" cy="3234240"/>
          </a:xfrm>
          <a:prstGeom prst="rect">
            <a:avLst/>
          </a:prstGeom>
          <a:ln>
            <a:noFill/>
          </a:ln>
        </p:spPr>
      </p:pic>
      <p:sp>
        <p:nvSpPr>
          <p:cNvPr id="352" name="CustomShape 2"/>
          <p:cNvSpPr/>
          <p:nvPr/>
        </p:nvSpPr>
        <p:spPr>
          <a:xfrm>
            <a:off x="1544040" y="5753160"/>
            <a:ext cx="36561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Pas de différenciation net des individus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53" name="CustomShape 3"/>
          <p:cNvSpPr/>
          <p:nvPr/>
        </p:nvSpPr>
        <p:spPr>
          <a:xfrm>
            <a:off x="6991200" y="5753160"/>
            <a:ext cx="36561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Pas de différenciation net des individus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Test </a:t>
            </a: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de </a:t>
            </a: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Norm</a:t>
            </a: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alité </a:t>
            </a: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et </a:t>
            </a: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Leven</a:t>
            </a: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e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55" name="Image 4" descr=""/>
          <p:cNvPicPr/>
          <p:nvPr/>
        </p:nvPicPr>
        <p:blipFill>
          <a:blip r:embed="rId1"/>
          <a:stretch/>
        </p:blipFill>
        <p:spPr>
          <a:xfrm>
            <a:off x="647640" y="2743200"/>
            <a:ext cx="4819320" cy="1161720"/>
          </a:xfrm>
          <a:prstGeom prst="rect">
            <a:avLst/>
          </a:prstGeom>
          <a:ln>
            <a:noFill/>
          </a:ln>
        </p:spPr>
      </p:pic>
      <p:pic>
        <p:nvPicPr>
          <p:cNvPr id="356" name="Image 6" descr=""/>
          <p:cNvPicPr/>
          <p:nvPr/>
        </p:nvPicPr>
        <p:blipFill>
          <a:blip r:embed="rId2"/>
          <a:stretch/>
        </p:blipFill>
        <p:spPr>
          <a:xfrm>
            <a:off x="6296040" y="2743200"/>
            <a:ext cx="5162040" cy="1161720"/>
          </a:xfrm>
          <a:prstGeom prst="rect">
            <a:avLst/>
          </a:prstGeom>
          <a:ln>
            <a:noFill/>
          </a:ln>
        </p:spPr>
      </p:pic>
      <p:sp>
        <p:nvSpPr>
          <p:cNvPr id="357" name="CustomShape 2"/>
          <p:cNvSpPr/>
          <p:nvPr/>
        </p:nvSpPr>
        <p:spPr>
          <a:xfrm>
            <a:off x="714240" y="4581360"/>
            <a:ext cx="459072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Toutes les variables suivent une loi normale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58" name="CustomShape 3"/>
          <p:cNvSpPr/>
          <p:nvPr/>
        </p:nvSpPr>
        <p:spPr>
          <a:xfrm>
            <a:off x="6456240" y="4572000"/>
            <a:ext cx="459072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Toutes les variables sont indépendantes par rapport au Nutriscore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Anova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60" name="Image 4" descr=""/>
          <p:cNvPicPr/>
          <p:nvPr/>
        </p:nvPicPr>
        <p:blipFill>
          <a:blip r:embed="rId1"/>
          <a:stretch/>
        </p:blipFill>
        <p:spPr>
          <a:xfrm>
            <a:off x="1014480" y="2414520"/>
            <a:ext cx="6352920" cy="3362040"/>
          </a:xfrm>
          <a:prstGeom prst="rect">
            <a:avLst/>
          </a:prstGeom>
          <a:ln>
            <a:noFill/>
          </a:ln>
        </p:spPr>
      </p:pic>
      <p:sp>
        <p:nvSpPr>
          <p:cNvPr id="361" name="CustomShape 2"/>
          <p:cNvSpPr/>
          <p:nvPr/>
        </p:nvSpPr>
        <p:spPr>
          <a:xfrm>
            <a:off x="7886880" y="2414520"/>
            <a:ext cx="3857400" cy="310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Nutriscore dépendant de chacune de nos variables test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Valeur F représentatives :</a:t>
            </a:r>
            <a:endParaRPr b="0" lang="fr-FR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Energy_100g = 18668</a:t>
            </a:r>
            <a:endParaRPr b="0" lang="fr-FR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Ratio_saturated_fat(%) = 6756</a:t>
            </a:r>
            <a:endParaRPr b="0" lang="fr-FR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Sugars_100g =  7078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	</a:t>
            </a:r>
            <a:r>
              <a:rPr b="0" lang="fr-FR" sz="1800" spc="-1" strike="noStrike">
                <a:solidFill>
                  <a:srgbClr val="ffffff"/>
                </a:solidFill>
                <a:latin typeface="Wingdings"/>
              </a:rPr>
              <a:t></a:t>
            </a: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 </a:t>
            </a: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Variables choisies pour KNN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KNN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63" name="CustomShape 2"/>
          <p:cNvSpPr/>
          <p:nvPr/>
        </p:nvSpPr>
        <p:spPr>
          <a:xfrm>
            <a:off x="1228680" y="2209680"/>
            <a:ext cx="266652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Split échantillon avec nutriscore en train et test 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64" name="CustomShape 3"/>
          <p:cNvSpPr/>
          <p:nvPr/>
        </p:nvSpPr>
        <p:spPr>
          <a:xfrm>
            <a:off x="1314360" y="3105000"/>
            <a:ext cx="1875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Score Train :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365" name="Image 6" descr=""/>
          <p:cNvPicPr/>
          <p:nvPr/>
        </p:nvPicPr>
        <p:blipFill>
          <a:blip r:embed="rId1"/>
          <a:stretch/>
        </p:blipFill>
        <p:spPr>
          <a:xfrm>
            <a:off x="2695680" y="3204000"/>
            <a:ext cx="1549080" cy="224640"/>
          </a:xfrm>
          <a:prstGeom prst="rect">
            <a:avLst/>
          </a:prstGeom>
          <a:ln>
            <a:noFill/>
          </a:ln>
        </p:spPr>
      </p:pic>
      <p:sp>
        <p:nvSpPr>
          <p:cNvPr id="366" name="CustomShape 4"/>
          <p:cNvSpPr/>
          <p:nvPr/>
        </p:nvSpPr>
        <p:spPr>
          <a:xfrm>
            <a:off x="1314360" y="3637800"/>
            <a:ext cx="1875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Score Test :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367" name="Image 9" descr=""/>
          <p:cNvPicPr/>
          <p:nvPr/>
        </p:nvPicPr>
        <p:blipFill>
          <a:blip r:embed="rId2"/>
          <a:stretch/>
        </p:blipFill>
        <p:spPr>
          <a:xfrm>
            <a:off x="2695680" y="3673800"/>
            <a:ext cx="1644120" cy="289080"/>
          </a:xfrm>
          <a:prstGeom prst="rect">
            <a:avLst/>
          </a:prstGeom>
          <a:ln>
            <a:noFill/>
          </a:ln>
        </p:spPr>
      </p:pic>
      <p:pic>
        <p:nvPicPr>
          <p:cNvPr id="368" name="Image 11" descr=""/>
          <p:cNvPicPr/>
          <p:nvPr/>
        </p:nvPicPr>
        <p:blipFill>
          <a:blip r:embed="rId3"/>
          <a:stretch/>
        </p:blipFill>
        <p:spPr>
          <a:xfrm>
            <a:off x="5368680" y="1778040"/>
            <a:ext cx="5678280" cy="437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Matrice de confusion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70" name="Image 4" descr=""/>
          <p:cNvPicPr/>
          <p:nvPr/>
        </p:nvPicPr>
        <p:blipFill>
          <a:blip r:embed="rId1"/>
          <a:stretch/>
        </p:blipFill>
        <p:spPr>
          <a:xfrm>
            <a:off x="6618240" y="2097000"/>
            <a:ext cx="4093920" cy="4073760"/>
          </a:xfrm>
          <a:prstGeom prst="rect">
            <a:avLst/>
          </a:prstGeom>
          <a:ln>
            <a:noFill/>
          </a:ln>
        </p:spPr>
      </p:pic>
      <p:sp>
        <p:nvSpPr>
          <p:cNvPr id="371" name="CustomShape 2"/>
          <p:cNvSpPr/>
          <p:nvPr/>
        </p:nvSpPr>
        <p:spPr>
          <a:xfrm>
            <a:off x="1952640" y="2247840"/>
            <a:ext cx="3620880" cy="173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Pour chaque score majorité des valeurs bien prédites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Pas d’erreurs très éloignées de leurs valeurs réelles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Conclusion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1668240" y="2387880"/>
            <a:ext cx="8852040" cy="310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Données manquantes importantes dû à des données saisies manuellement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Les aliments sont très différents, difficiles de déterminer les variables permettant de les classées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Choix de 3 variables candidates pour le KNN : energy_100g, ratio_saturatedfat_fat(%), sugars_100g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Matrice de confusion et score de test concluant pour arriver à déterminer le nutriscore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Sommaire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graphicFrame>
        <p:nvGraphicFramePr>
          <p:cNvPr id="304" name="Table 2"/>
          <p:cNvGraphicFramePr/>
          <p:nvPr/>
        </p:nvGraphicFramePr>
        <p:xfrm>
          <a:off x="1141560" y="2249640"/>
          <a:ext cx="10353600" cy="0"/>
        </p:xfrm>
        <a:graphic>
          <a:graphicData uri="http://schemas.openxmlformats.org/drawingml/2006/table">
            <a:tbl>
              <a:tblPr/>
              <a:tblGrid>
                <a:gridCol w="5176800"/>
                <a:gridCol w="5176800"/>
              </a:tblGrid>
              <a:tr h="0">
                <a:tc>
                  <a:txBody>
                    <a:bodyPr>
                      <a:noAutofit/>
                    </a:bodyPr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Les données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Les données manquantes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Opérations de Nettoyage Doublons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Opérations de Nettoyage règles métier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Avant corrections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Après corrections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Concept de l’application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Correction des valeurs en erreur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Détermination des nutriscores manquants</a:t>
                      </a:r>
                      <a:endParaRPr b="0" lang="fr-FR" sz="171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Analyses des variables candidates au KNN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Matrice des corrélations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ACP 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Test de Normalité et Levene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Anova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KNN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Matrice de confusion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 marL="228600" indent="-228240">
                        <a:lnSpc>
                          <a:spcPct val="120000"/>
                        </a:lnSpc>
                        <a:spcBef>
                          <a:spcPts val="1001"/>
                        </a:spcBef>
                        <a:buClr>
                          <a:srgbClr val="ffffff"/>
                        </a:buClr>
                        <a:buSzPct val="125000"/>
                        <a:buFont typeface="Arial"/>
                        <a:buChar char="•"/>
                      </a:pPr>
                      <a:r>
                        <a:rPr b="0" lang="fr-FR" sz="1710" spc="-1" strike="noStrike">
                          <a:solidFill>
                            <a:srgbClr val="ffffff"/>
                          </a:solidFill>
                          <a:latin typeface="Tw Cen MT"/>
                        </a:rPr>
                        <a:t>Conclusion</a:t>
                      </a:r>
                      <a:endParaRPr b="0" lang="fr-FR" sz="1710" spc="-1" strike="noStrike">
                        <a:latin typeface="Arial"/>
                      </a:endParaRPr>
                    </a:p>
                    <a:p>
                      <a:pPr>
                        <a:lnSpc>
                          <a:spcPct val="120000"/>
                        </a:lnSpc>
                        <a:spcBef>
                          <a:spcPts val="1001"/>
                        </a:spcBef>
                      </a:pPr>
                      <a:endParaRPr b="0" lang="fr-FR" sz="1710" spc="-1" strike="noStrike"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Contexte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06" name="TextShape 2"/>
          <p:cNvSpPr txBox="1"/>
          <p:nvPr/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Montserrat"/>
              </a:rPr>
              <a:t>L'agence "</a:t>
            </a:r>
            <a:r>
              <a:rPr b="0" lang="fr-FR" sz="2400" spc="-1" strike="noStrike" u="sng">
                <a:solidFill>
                  <a:srgbClr val="b8fa56"/>
                </a:solidFill>
                <a:uFillTx/>
                <a:latin typeface="Montserrat"/>
                <a:hlinkClick r:id="rId1"/>
              </a:rPr>
              <a:t>Santé publique France</a:t>
            </a:r>
            <a:r>
              <a:rPr b="0" lang="fr-FR" sz="2400" spc="-1" strike="noStrike">
                <a:solidFill>
                  <a:srgbClr val="ffffff"/>
                </a:solidFill>
                <a:latin typeface="Montserrat"/>
              </a:rPr>
              <a:t>" a lancé</a:t>
            </a:r>
            <a:r>
              <a:rPr b="1" lang="fr-FR" sz="2400" spc="-1" strike="noStrike">
                <a:solidFill>
                  <a:srgbClr val="ffffff"/>
                </a:solidFill>
                <a:latin typeface="Montserrat"/>
              </a:rPr>
              <a:t> un appel à projets </a:t>
            </a:r>
            <a:r>
              <a:rPr b="1" lang="fr-FR" sz="2400" spc="-1" strike="noStrike">
                <a:solidFill>
                  <a:srgbClr val="ffffff"/>
                </a:solidFill>
                <a:latin typeface="Montserrat"/>
              </a:rPr>
              <a:t>pour trouver des idées innovantes d’applications en </a:t>
            </a:r>
            <a:r>
              <a:rPr b="1" lang="fr-FR" sz="2400" spc="-1" strike="noStrike">
                <a:solidFill>
                  <a:srgbClr val="ffffff"/>
                </a:solidFill>
                <a:latin typeface="Montserrat"/>
              </a:rPr>
              <a:t>lien avec l'alimentation.</a:t>
            </a:r>
            <a:r>
              <a:rPr b="0" lang="fr-FR" sz="2400" spc="-1" strike="noStrike">
                <a:solidFill>
                  <a:srgbClr val="ffffff"/>
                </a:solidFill>
                <a:latin typeface="Montserrat"/>
              </a:rPr>
              <a:t> Vous souhaitez y participer et </a:t>
            </a:r>
            <a:r>
              <a:rPr b="0" lang="fr-FR" sz="2400" spc="-1" strike="noStrike">
                <a:solidFill>
                  <a:srgbClr val="ffffff"/>
                </a:solidFill>
                <a:latin typeface="Montserrat"/>
              </a:rPr>
              <a:t>proposer une idée d’application.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1141560" y="2096640"/>
            <a:ext cx="9905400" cy="415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88000"/>
          </a:bodyPr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Base de données comprenant :</a:t>
            </a:r>
            <a:endParaRPr b="0" lang="fr-FR" sz="1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	</a:t>
            </a: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1919562 lignes</a:t>
            </a:r>
            <a:endParaRPr b="0" lang="fr-FR" sz="1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	</a:t>
            </a: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172 colonnes</a:t>
            </a:r>
            <a:endParaRPr b="0" lang="fr-FR" sz="1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fr-FR" sz="1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Difficultés de traitement des données dû à la taille importante</a:t>
            </a:r>
            <a:endParaRPr b="0" lang="fr-FR" sz="1400" spc="-1" strike="noStrike">
              <a:latin typeface="Arial"/>
            </a:endParaRPr>
          </a:p>
          <a:p>
            <a:pPr marL="343080" indent="-3427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Wingdings" charset="2"/>
              <a:buChar char=""/>
              <a:tabLst>
                <a:tab algn="l" pos="0"/>
              </a:tabLst>
            </a:pP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Utilisation librairie Dask</a:t>
            </a:r>
            <a:endParaRPr b="0" lang="fr-FR" sz="1400" spc="-1" strike="noStrike">
              <a:latin typeface="Arial"/>
            </a:endParaRPr>
          </a:p>
          <a:p>
            <a:pPr marL="343080" indent="-3427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Wingdings" charset="2"/>
              <a:buChar char=""/>
              <a:tabLst>
                <a:tab algn="l" pos="0"/>
              </a:tabLst>
            </a:pP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Filtre sur les produits vendus en France</a:t>
            </a:r>
            <a:endParaRPr b="0" lang="fr-FR" sz="1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fr-FR" sz="1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Bilan Filtre :</a:t>
            </a:r>
            <a:endParaRPr b="0" lang="fr-FR" sz="1400" spc="-1" strike="noStrike">
              <a:latin typeface="Arial"/>
            </a:endParaRPr>
          </a:p>
          <a:p>
            <a:pPr marL="343080" indent="-3427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Wingdings" charset="2"/>
              <a:buChar char=""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w Cen MT"/>
              </a:rPr>
              <a:t>Limitation </a:t>
            </a: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à</a:t>
            </a:r>
            <a:r>
              <a:rPr b="0" lang="en-US" sz="1400" spc="-1" strike="noStrike">
                <a:solidFill>
                  <a:srgbClr val="ffffff"/>
                </a:solidFill>
                <a:latin typeface="Tw Cen MT"/>
              </a:rPr>
              <a:t> 756204 </a:t>
            </a: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lignes</a:t>
            </a:r>
            <a:endParaRPr b="0" lang="fr-FR" sz="1400" spc="-1" strike="noStrike">
              <a:latin typeface="Arial"/>
            </a:endParaRPr>
          </a:p>
          <a:p>
            <a:pPr marL="343080" indent="-3427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Wingdings" charset="2"/>
              <a:buChar char=""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w Cen MT"/>
              </a:rPr>
              <a:t>Limitation </a:t>
            </a: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à</a:t>
            </a:r>
            <a:r>
              <a:rPr b="0" lang="en-US" sz="1400" spc="-1" strike="noStrike">
                <a:solidFill>
                  <a:srgbClr val="ffffff"/>
                </a:solidFill>
                <a:latin typeface="Tw Cen MT"/>
              </a:rPr>
              <a:t> 42 </a:t>
            </a: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colonnes</a:t>
            </a:r>
            <a:endParaRPr b="0" lang="fr-FR" sz="1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1400" spc="-1" strike="noStrike">
                <a:solidFill>
                  <a:srgbClr val="ffffff"/>
                </a:solidFill>
                <a:latin typeface="Tw Cen MT"/>
              </a:rPr>
              <a:t> 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54CA277-EF02-4025-9B3C-82631BBAAA62}" type="slidenum">
              <a:rPr b="0" lang="fr-FR" sz="1050" spc="-1" strike="noStrike">
                <a:solidFill>
                  <a:srgbClr val="ffffff"/>
                </a:solidFill>
                <a:latin typeface="Tw Cen MT"/>
              </a:rPr>
              <a:t>4</a:t>
            </a:fld>
            <a:endParaRPr b="0" lang="fr-FR" sz="1050" spc="-1" strike="noStrike">
              <a:latin typeface="Arial"/>
            </a:endParaRPr>
          </a:p>
        </p:txBody>
      </p:sp>
      <p:sp>
        <p:nvSpPr>
          <p:cNvPr id="309" name="TextShape 3"/>
          <p:cNvSpPr txBox="1"/>
          <p:nvPr/>
        </p:nvSpPr>
        <p:spPr>
          <a:xfrm>
            <a:off x="1140840" y="61812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Les données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7714800" y="2097000"/>
            <a:ext cx="3660480" cy="447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Les données manquantes :</a:t>
            </a:r>
            <a:endParaRPr b="0" lang="fr-FR" sz="1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La majorité des colonnes ont plus de 50% de données manquantes</a:t>
            </a:r>
            <a:endParaRPr b="0" lang="fr-FR" sz="1800" spc="-1" strike="noStrike">
              <a:latin typeface="Arial"/>
            </a:endParaRPr>
          </a:p>
          <a:p>
            <a:pPr lvl="1" marL="743040" indent="-28512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Sur les données quantitatives 8 variables restent sous la barre des 20%</a:t>
            </a:r>
            <a:endParaRPr b="0" lang="fr-FR" sz="1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La variable Nutriscore est faiblement remplie (68%)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Sujet d’analyse : chercher à compléter les nutriscores manquants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3A0E3E5-A122-4329-85DB-1AF6947EABDE}" type="slidenum">
              <a:rPr b="0" lang="fr-FR" sz="1050" spc="-1" strike="noStrike">
                <a:solidFill>
                  <a:srgbClr val="ffffff"/>
                </a:solidFill>
                <a:latin typeface="Tw Cen MT"/>
              </a:rPr>
              <a:t>4</a:t>
            </a:fld>
            <a:endParaRPr b="0" lang="fr-FR" sz="1050" spc="-1" strike="noStrike">
              <a:latin typeface="Arial"/>
            </a:endParaRPr>
          </a:p>
        </p:txBody>
      </p:sp>
      <p:pic>
        <p:nvPicPr>
          <p:cNvPr id="312" name="Image 2" descr=""/>
          <p:cNvPicPr/>
          <p:nvPr/>
        </p:nvPicPr>
        <p:blipFill>
          <a:blip r:embed="rId1"/>
          <a:stretch/>
        </p:blipFill>
        <p:spPr>
          <a:xfrm>
            <a:off x="1234080" y="2032920"/>
            <a:ext cx="6430680" cy="4530240"/>
          </a:xfrm>
          <a:prstGeom prst="rect">
            <a:avLst/>
          </a:prstGeom>
          <a:ln>
            <a:noFill/>
          </a:ln>
        </p:spPr>
      </p:pic>
      <p:sp>
        <p:nvSpPr>
          <p:cNvPr id="313" name="TextShape 3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Les données manquantes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Opérations de Nettoyage Doublons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15" name="TextShape 2"/>
          <p:cNvSpPr txBox="1"/>
          <p:nvPr/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Transformation to_data_time sur colonne « last_modified_datetime »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Nettoyage des doublons – privilégiant les données les plus récentes :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16" name="Image 4" descr=""/>
          <p:cNvPicPr/>
          <p:nvPr/>
        </p:nvPicPr>
        <p:blipFill>
          <a:blip r:embed="rId1"/>
          <a:stretch/>
        </p:blipFill>
        <p:spPr>
          <a:xfrm>
            <a:off x="3202920" y="3924720"/>
            <a:ext cx="6877080" cy="2627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Opérations de Nettoyage règles métier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18" name="TextShape 2"/>
          <p:cNvSpPr txBox="1"/>
          <p:nvPr/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8000"/>
          </a:bodyPr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Règles à vérifier : 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Valeurs quantitatives sur 100g : &lt; 100 ou &gt; 0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Energy : &lt; 10000 kcal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Sodium &lt; Salt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Saturated fat &lt; fat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400" spc="-1" strike="noStrike">
                <a:solidFill>
                  <a:srgbClr val="ffffff"/>
                </a:solidFill>
                <a:latin typeface="Tw Cen MT"/>
              </a:rPr>
              <a:t>Corrections en remplaçant par les moyennes des catégories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Avant corrections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20" name="Image 4" descr=""/>
          <p:cNvPicPr/>
          <p:nvPr/>
        </p:nvPicPr>
        <p:blipFill>
          <a:blip r:embed="rId1"/>
          <a:stretch/>
        </p:blipFill>
        <p:spPr>
          <a:xfrm>
            <a:off x="1593720" y="1873440"/>
            <a:ext cx="6209640" cy="4481640"/>
          </a:xfrm>
          <a:prstGeom prst="rect">
            <a:avLst/>
          </a:prstGeom>
          <a:ln>
            <a:noFill/>
          </a:ln>
        </p:spPr>
      </p:pic>
      <p:sp>
        <p:nvSpPr>
          <p:cNvPr id="321" name="CustomShape 2"/>
          <p:cNvSpPr/>
          <p:nvPr/>
        </p:nvSpPr>
        <p:spPr>
          <a:xfrm>
            <a:off x="8282880" y="3429000"/>
            <a:ext cx="305352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Beaucoup de valeurs extrêmes supérieures aux valeurs limites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fr-FR" sz="3600" spc="-1" strike="noStrike" cap="all">
                <a:solidFill>
                  <a:srgbClr val="ffffff"/>
                </a:solidFill>
                <a:latin typeface="Tw Cen MT"/>
              </a:rPr>
              <a:t>Après corrections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23" name="Image 4" descr=""/>
          <p:cNvPicPr/>
          <p:nvPr/>
        </p:nvPicPr>
        <p:blipFill>
          <a:blip r:embed="rId1"/>
          <a:stretch/>
        </p:blipFill>
        <p:spPr>
          <a:xfrm>
            <a:off x="1654200" y="2079720"/>
            <a:ext cx="5820480" cy="4225320"/>
          </a:xfrm>
          <a:prstGeom prst="rect">
            <a:avLst/>
          </a:prstGeom>
          <a:ln>
            <a:noFill/>
          </a:ln>
        </p:spPr>
      </p:pic>
      <p:sp>
        <p:nvSpPr>
          <p:cNvPr id="324" name="CustomShape 2"/>
          <p:cNvSpPr/>
          <p:nvPr/>
        </p:nvSpPr>
        <p:spPr>
          <a:xfrm>
            <a:off x="8060760" y="3429000"/>
            <a:ext cx="33998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ffffff"/>
                </a:solidFill>
                <a:latin typeface="Tw Cen MT"/>
              </a:rPr>
              <a:t>Plus de valeurs extrêmes, respect des limites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1449</TotalTime>
  <Application>LibreOffice/6.4.7.2$Linux_X86_64 LibreOffice_project/40$Build-2</Application>
  <Words>553</Words>
  <Paragraphs>110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2021-09-04T10:13:30Z</dcterms:created>
  <dc:creator>Mathieu Daulard</dc:creator>
  <dc:description/>
  <dc:language>fr-FR</dc:language>
  <cp:lastModifiedBy/>
  <dcterms:modified xsi:type="dcterms:W3CDTF">2021-09-07T14:10:45Z</dcterms:modified>
  <cp:revision>45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19</vt:i4>
  </property>
</Properties>
</file>